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7" r:id="rId2"/>
    <p:sldId id="260" r:id="rId3"/>
    <p:sldId id="261" r:id="rId4"/>
    <p:sldId id="262" r:id="rId5"/>
    <p:sldId id="281" r:id="rId6"/>
    <p:sldId id="263" r:id="rId7"/>
    <p:sldId id="264" r:id="rId8"/>
    <p:sldId id="265" r:id="rId9"/>
    <p:sldId id="282" r:id="rId10"/>
    <p:sldId id="266" r:id="rId11"/>
    <p:sldId id="267" r:id="rId12"/>
    <p:sldId id="269" r:id="rId13"/>
    <p:sldId id="273" r:id="rId14"/>
    <p:sldId id="276" r:id="rId15"/>
    <p:sldId id="274" r:id="rId16"/>
    <p:sldId id="280" r:id="rId17"/>
    <p:sldId id="279" r:id="rId18"/>
    <p:sldId id="270" r:id="rId19"/>
    <p:sldId id="271" r:id="rId20"/>
    <p:sldId id="27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82535"/>
  </p:normalViewPr>
  <p:slideViewPr>
    <p:cSldViewPr snapToGrid="0" snapToObjects="1">
      <p:cViewPr varScale="1">
        <p:scale>
          <a:sx n="78" d="100"/>
          <a:sy n="78" d="100"/>
        </p:scale>
        <p:origin x="132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jpg>
</file>

<file path=ppt/media/image11.png>
</file>

<file path=ppt/media/image12.png>
</file>

<file path=ppt/media/image2.jpg>
</file>

<file path=ppt/media/image3.tiff>
</file>

<file path=ppt/media/image4.tiff>
</file>

<file path=ppt/media/image5.tiff>
</file>

<file path=ppt/media/image6.tiff>
</file>

<file path=ppt/media/image7.png>
</file>

<file path=ppt/media/image8.tif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71BA42-FEE4-BE48-9D3F-810CA0DBACC3}" type="datetimeFigureOut">
              <a:rPr lang="en-US" smtClean="0"/>
              <a:t>5/26/16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1AC125-E7E5-BE4C-A66B-C85591F8C4EE}" type="slidenum">
              <a:rPr lang="en-US" smtClean="0"/>
              <a:t>‹#›</a:t>
            </a:fld>
            <a:endParaRPr lang="en-US"/>
          </a:p>
        </p:txBody>
      </p:sp>
    </p:spTree>
    <p:extLst>
      <p:ext uri="{BB962C8B-B14F-4D97-AF65-F5344CB8AC3E}">
        <p14:creationId xmlns:p14="http://schemas.microsoft.com/office/powerpoint/2010/main" val="3787114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b="0" dirty="0" smtClean="0"/>
              <a:t>Abstraction</a:t>
            </a:r>
          </a:p>
          <a:p>
            <a:pPr marL="171450" indent="-171450">
              <a:buFont typeface="Arial" charset="0"/>
              <a:buChar char="•"/>
            </a:pPr>
            <a:r>
              <a:rPr lang="en-US" b="0" dirty="0" smtClean="0"/>
              <a:t>There is a lot of material</a:t>
            </a:r>
          </a:p>
          <a:p>
            <a:pPr marL="171450" indent="-171450">
              <a:buFont typeface="Arial" charset="0"/>
              <a:buChar char="•"/>
            </a:pPr>
            <a:r>
              <a:rPr lang="en-US" b="0" dirty="0" smtClean="0"/>
              <a:t>Don’t go into a black hole of needing</a:t>
            </a:r>
            <a:r>
              <a:rPr lang="en-US" b="0" baseline="0" dirty="0" smtClean="0"/>
              <a:t> to know the inner workings of everything</a:t>
            </a:r>
          </a:p>
          <a:p>
            <a:pPr marL="171450" indent="-171450">
              <a:buFont typeface="Arial" charset="0"/>
              <a:buChar char="•"/>
            </a:pPr>
            <a:r>
              <a:rPr lang="en-US" b="0" baseline="0" dirty="0" smtClean="0"/>
              <a:t>Our job is to streamline your education efficiently</a:t>
            </a:r>
            <a:endParaRPr lang="en-US" b="0" dirty="0"/>
          </a:p>
        </p:txBody>
      </p:sp>
      <p:sp>
        <p:nvSpPr>
          <p:cNvPr id="4" name="Slide Number Placeholder 3"/>
          <p:cNvSpPr>
            <a:spLocks noGrp="1"/>
          </p:cNvSpPr>
          <p:nvPr>
            <p:ph type="sldNum" sz="quarter" idx="10"/>
          </p:nvPr>
        </p:nvSpPr>
        <p:spPr/>
        <p:txBody>
          <a:bodyPr/>
          <a:lstStyle/>
          <a:p>
            <a:fld id="{C41AC125-E7E5-BE4C-A66B-C85591F8C4EE}" type="slidenum">
              <a:rPr lang="en-US" smtClean="0"/>
              <a:t>7</a:t>
            </a:fld>
            <a:endParaRPr lang="en-US"/>
          </a:p>
        </p:txBody>
      </p:sp>
    </p:spTree>
    <p:extLst>
      <p:ext uri="{BB962C8B-B14F-4D97-AF65-F5344CB8AC3E}">
        <p14:creationId xmlns:p14="http://schemas.microsoft.com/office/powerpoint/2010/main" val="11156130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41AC125-E7E5-BE4C-A66B-C85591F8C4EE}" type="slidenum">
              <a:rPr lang="en-US" smtClean="0"/>
              <a:t>9</a:t>
            </a:fld>
            <a:endParaRPr lang="en-US"/>
          </a:p>
        </p:txBody>
      </p:sp>
    </p:spTree>
    <p:extLst>
      <p:ext uri="{BB962C8B-B14F-4D97-AF65-F5344CB8AC3E}">
        <p14:creationId xmlns:p14="http://schemas.microsoft.com/office/powerpoint/2010/main" val="16768163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This is a team effort</a:t>
            </a:r>
          </a:p>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C41AC125-E7E5-BE4C-A66B-C85591F8C4EE}" type="slidenum">
              <a:rPr lang="en-US" smtClean="0"/>
              <a:t>10</a:t>
            </a:fld>
            <a:endParaRPr lang="en-US"/>
          </a:p>
        </p:txBody>
      </p:sp>
    </p:spTree>
    <p:extLst>
      <p:ext uri="{BB962C8B-B14F-4D97-AF65-F5344CB8AC3E}">
        <p14:creationId xmlns:p14="http://schemas.microsoft.com/office/powerpoint/2010/main" val="8249318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Please</a:t>
            </a:r>
            <a:r>
              <a:rPr lang="en-US" baseline="0" dirty="0" smtClean="0"/>
              <a:t> put in the time outside of </a:t>
            </a:r>
            <a:r>
              <a:rPr lang="en-US" baseline="0" smtClean="0"/>
              <a:t>Immersion Hours</a:t>
            </a:r>
            <a:endParaRPr lang="en-US" baseline="0" dirty="0" smtClean="0"/>
          </a:p>
        </p:txBody>
      </p:sp>
      <p:sp>
        <p:nvSpPr>
          <p:cNvPr id="4" name="Slide Number Placeholder 3"/>
          <p:cNvSpPr>
            <a:spLocks noGrp="1"/>
          </p:cNvSpPr>
          <p:nvPr>
            <p:ph type="sldNum" sz="quarter" idx="10"/>
          </p:nvPr>
        </p:nvSpPr>
        <p:spPr/>
        <p:txBody>
          <a:bodyPr/>
          <a:lstStyle/>
          <a:p>
            <a:fld id="{C41AC125-E7E5-BE4C-A66B-C85591F8C4EE}" type="slidenum">
              <a:rPr lang="en-US" smtClean="0"/>
              <a:t>12</a:t>
            </a:fld>
            <a:endParaRPr lang="en-US"/>
          </a:p>
        </p:txBody>
      </p:sp>
    </p:spTree>
    <p:extLst>
      <p:ext uri="{BB962C8B-B14F-4D97-AF65-F5344CB8AC3E}">
        <p14:creationId xmlns:p14="http://schemas.microsoft.com/office/powerpoint/2010/main" val="18706417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3" name="Shape 13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042901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9318912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Shape 1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7" name="Shape 15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228715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5/26/16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7716666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5/26/16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4468307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5/26/16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346899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415601" y="390467"/>
            <a:ext cx="11360799" cy="10679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body" idx="1"/>
          </p:nvPr>
        </p:nvSpPr>
        <p:spPr>
          <a:xfrm>
            <a:off x="415601" y="1638234"/>
            <a:ext cx="11360799" cy="44535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0" name="Shape 20"/>
          <p:cNvSpPr txBox="1">
            <a:spLocks noGrp="1"/>
          </p:cNvSpPr>
          <p:nvPr>
            <p:ph type="sldNum" idx="12"/>
          </p:nvPr>
        </p:nvSpPr>
        <p:spPr>
          <a:xfrm>
            <a:off x="11296610" y="6217621"/>
            <a:ext cx="731599"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12363061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3B5F8A5-CE2B-3E4B-A3EB-5BD1683222AD}" type="datetimeFigureOut">
              <a:rPr lang="en-US" smtClean="0"/>
              <a:t>5/26/16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59392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3B5F8A5-CE2B-3E4B-A3EB-5BD1683222AD}" type="datetimeFigureOut">
              <a:rPr lang="en-US" smtClean="0"/>
              <a:t>5/26/16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0906140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3B5F8A5-CE2B-3E4B-A3EB-5BD1683222AD}" type="datetimeFigureOut">
              <a:rPr lang="en-US" smtClean="0"/>
              <a:t>5/26/16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1780498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3B5F8A5-CE2B-3E4B-A3EB-5BD1683222AD}" type="datetimeFigureOut">
              <a:rPr lang="en-US" smtClean="0"/>
              <a:t>5/26/16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8324402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3B5F8A5-CE2B-3E4B-A3EB-5BD1683222AD}" type="datetimeFigureOut">
              <a:rPr lang="en-US" smtClean="0"/>
              <a:t>5/26/16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7595270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B5F8A5-CE2B-3E4B-A3EB-5BD1683222AD}" type="datetimeFigureOut">
              <a:rPr lang="en-US" smtClean="0"/>
              <a:t>5/26/16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7275080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B5F8A5-CE2B-3E4B-A3EB-5BD1683222AD}" type="datetimeFigureOut">
              <a:rPr lang="en-US" smtClean="0"/>
              <a:t>5/26/16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16032091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B5F8A5-CE2B-3E4B-A3EB-5BD1683222AD}" type="datetimeFigureOut">
              <a:rPr lang="en-US" smtClean="0"/>
              <a:t>5/26/16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68A2E5-BD5A-2A42-821F-66397FD269EF}" type="slidenum">
              <a:rPr lang="en-US" smtClean="0"/>
              <a:t>‹#›</a:t>
            </a:fld>
            <a:endParaRPr lang="en-US"/>
          </a:p>
        </p:txBody>
      </p:sp>
    </p:spTree>
    <p:extLst>
      <p:ext uri="{BB962C8B-B14F-4D97-AF65-F5344CB8AC3E}">
        <p14:creationId xmlns:p14="http://schemas.microsoft.com/office/powerpoint/2010/main" val="6580584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B5F8A5-CE2B-3E4B-A3EB-5BD1683222AD}" type="datetimeFigureOut">
              <a:rPr lang="en-US" smtClean="0"/>
              <a:t>5/26/16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68A2E5-BD5A-2A42-821F-66397FD269EF}" type="slidenum">
              <a:rPr lang="en-US" smtClean="0"/>
              <a:t>‹#›</a:t>
            </a:fld>
            <a:endParaRPr lang="en-US"/>
          </a:p>
        </p:txBody>
      </p:sp>
    </p:spTree>
    <p:extLst>
      <p:ext uri="{BB962C8B-B14F-4D97-AF65-F5344CB8AC3E}">
        <p14:creationId xmlns:p14="http://schemas.microsoft.com/office/powerpoint/2010/main" val="20813430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byteacademy.slack.com/"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8.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tiff"/><Relationship Id="rId5" Type="http://schemas.openxmlformats.org/officeDocument/2006/relationships/image" Target="../media/image5.tiff"/><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u="sng" dirty="0" smtClean="0"/>
              <a:t>Welcome </a:t>
            </a:r>
            <a:r>
              <a:rPr lang="en-US" b="1" u="sng" dirty="0" smtClean="0"/>
              <a:t>Snuffles</a:t>
            </a:r>
            <a:endParaRPr lang="en-US" b="1" u="sng" dirty="0"/>
          </a:p>
        </p:txBody>
      </p:sp>
      <p:sp>
        <p:nvSpPr>
          <p:cNvPr id="4" name="TextBox 3"/>
          <p:cNvSpPr txBox="1"/>
          <p:nvPr/>
        </p:nvSpPr>
        <p:spPr>
          <a:xfrm>
            <a:off x="4211781" y="3901836"/>
            <a:ext cx="3768437" cy="954107"/>
          </a:xfrm>
          <a:prstGeom prst="rect">
            <a:avLst/>
          </a:prstGeom>
          <a:noFill/>
        </p:spPr>
        <p:txBody>
          <a:bodyPr wrap="square" rtlCol="0">
            <a:spAutoFit/>
          </a:bodyPr>
          <a:lstStyle/>
          <a:p>
            <a:pPr algn="ctr"/>
            <a:r>
              <a:rPr lang="en-US" sz="2800" dirty="0" smtClean="0"/>
              <a:t>Byte Academy </a:t>
            </a:r>
          </a:p>
          <a:p>
            <a:pPr algn="ctr"/>
            <a:r>
              <a:rPr lang="en-US" sz="2800" dirty="0" smtClean="0"/>
              <a:t>June </a:t>
            </a:r>
            <a:r>
              <a:rPr lang="en-US" sz="2800" dirty="0" smtClean="0"/>
              <a:t>2016</a:t>
            </a:r>
            <a:endParaRPr lang="en-US" sz="2800" dirty="0"/>
          </a:p>
        </p:txBody>
      </p:sp>
    </p:spTree>
    <p:extLst>
      <p:ext uri="{BB962C8B-B14F-4D97-AF65-F5344CB8AC3E}">
        <p14:creationId xmlns:p14="http://schemas.microsoft.com/office/powerpoint/2010/main" val="1682261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Processes and Answers</a:t>
            </a:r>
            <a:endParaRPr lang="en-US" dirty="0"/>
          </a:p>
        </p:txBody>
      </p:sp>
      <p:sp>
        <p:nvSpPr>
          <p:cNvPr id="3" name="Content Placeholder 2"/>
          <p:cNvSpPr>
            <a:spLocks noGrp="1"/>
          </p:cNvSpPr>
          <p:nvPr>
            <p:ph idx="1"/>
          </p:nvPr>
        </p:nvSpPr>
        <p:spPr>
          <a:xfrm>
            <a:off x="838200" y="1825624"/>
            <a:ext cx="10515600" cy="4673649"/>
          </a:xfrm>
        </p:spPr>
        <p:txBody>
          <a:bodyPr>
            <a:normAutofit/>
          </a:bodyPr>
          <a:lstStyle/>
          <a:p>
            <a:r>
              <a:rPr lang="en-US" dirty="0" smtClean="0"/>
              <a:t>Account for different backgrounds</a:t>
            </a:r>
          </a:p>
          <a:p>
            <a:r>
              <a:rPr lang="en-US" dirty="0" smtClean="0"/>
              <a:t>What does growth look like</a:t>
            </a:r>
          </a:p>
          <a:p>
            <a:r>
              <a:rPr lang="en-US" dirty="0" smtClean="0"/>
              <a:t>How do you define success</a:t>
            </a:r>
          </a:p>
          <a:p>
            <a:r>
              <a:rPr lang="en-US" dirty="0" smtClean="0"/>
              <a:t>Team Dynamic</a:t>
            </a:r>
          </a:p>
          <a:p>
            <a:r>
              <a:rPr lang="en-US" dirty="0" smtClean="0"/>
              <a:t>Personal Trainers / Coaches</a:t>
            </a:r>
          </a:p>
          <a:p>
            <a:r>
              <a:rPr lang="en-US" dirty="0" smtClean="0"/>
              <a:t>Teachers / Guides</a:t>
            </a:r>
          </a:p>
          <a:p>
            <a:r>
              <a:rPr lang="en-US" dirty="0" smtClean="0"/>
              <a:t>Videos / Classes</a:t>
            </a:r>
          </a:p>
          <a:p>
            <a:r>
              <a:rPr lang="en-US" dirty="0" smtClean="0"/>
              <a:t>Practice</a:t>
            </a:r>
            <a:endParaRPr lang="en-US" dirty="0" smtClean="0"/>
          </a:p>
          <a:p>
            <a:pPr marL="0" indent="0">
              <a:buNone/>
            </a:pPr>
            <a:endParaRPr lang="en-US" dirty="0"/>
          </a:p>
        </p:txBody>
      </p:sp>
    </p:spTree>
    <p:extLst>
      <p:ext uri="{BB962C8B-B14F-4D97-AF65-F5344CB8AC3E}">
        <p14:creationId xmlns:p14="http://schemas.microsoft.com/office/powerpoint/2010/main" val="10717418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0952" y="2686984"/>
            <a:ext cx="10515600" cy="1325563"/>
          </a:xfrm>
        </p:spPr>
        <p:txBody>
          <a:bodyPr/>
          <a:lstStyle/>
          <a:p>
            <a:pPr algn="ctr"/>
            <a:r>
              <a:rPr lang="en-US" b="1" u="sng" dirty="0" smtClean="0"/>
              <a:t>ALRIGHT BREAK!</a:t>
            </a:r>
            <a:endParaRPr lang="en-US" b="1" u="sng" dirty="0"/>
          </a:p>
        </p:txBody>
      </p:sp>
    </p:spTree>
    <p:extLst>
      <p:ext uri="{BB962C8B-B14F-4D97-AF65-F5344CB8AC3E}">
        <p14:creationId xmlns:p14="http://schemas.microsoft.com/office/powerpoint/2010/main" val="18200432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20197"/>
            <a:ext cx="10515600" cy="1333046"/>
          </a:xfrm>
        </p:spPr>
        <p:txBody>
          <a:bodyPr/>
          <a:lstStyle/>
          <a:p>
            <a:pPr algn="ctr"/>
            <a:r>
              <a:rPr lang="en-US" b="1" u="sng" dirty="0" smtClean="0"/>
              <a:t>Your Immersive experience	</a:t>
            </a:r>
            <a:endParaRPr lang="en-US" b="1" u="sng" dirty="0"/>
          </a:p>
        </p:txBody>
      </p:sp>
      <p:sp>
        <p:nvSpPr>
          <p:cNvPr id="3" name="Content Placeholder 2"/>
          <p:cNvSpPr>
            <a:spLocks noGrp="1"/>
          </p:cNvSpPr>
          <p:nvPr>
            <p:ph idx="1"/>
          </p:nvPr>
        </p:nvSpPr>
        <p:spPr>
          <a:xfrm>
            <a:off x="838200" y="1453243"/>
            <a:ext cx="10515600" cy="5208814"/>
          </a:xfrm>
        </p:spPr>
        <p:txBody>
          <a:bodyPr>
            <a:normAutofit/>
          </a:bodyPr>
          <a:lstStyle/>
          <a:p>
            <a:r>
              <a:rPr lang="en-US" dirty="0" smtClean="0"/>
              <a:t>The end goal is to teach you how to teach yourself</a:t>
            </a:r>
          </a:p>
          <a:p>
            <a:r>
              <a:rPr lang="en-US" dirty="0" smtClean="0"/>
              <a:t>Your schedule and resources</a:t>
            </a:r>
          </a:p>
          <a:p>
            <a:pPr lvl="1"/>
            <a:r>
              <a:rPr lang="en-US" dirty="0" smtClean="0"/>
              <a:t>10 a.m. – 6 p.m. Monday through Friday (Immersion Hours)</a:t>
            </a:r>
          </a:p>
          <a:p>
            <a:pPr lvl="1"/>
            <a:r>
              <a:rPr lang="en-US" dirty="0" smtClean="0"/>
              <a:t>Lectures will be held in the morning for 1-2 hours </a:t>
            </a:r>
          </a:p>
          <a:p>
            <a:pPr lvl="1"/>
            <a:r>
              <a:rPr lang="en-US" dirty="0" smtClean="0"/>
              <a:t>90 minute lunch </a:t>
            </a:r>
            <a:r>
              <a:rPr lang="en-US" dirty="0" smtClean="0"/>
              <a:t>break</a:t>
            </a:r>
            <a:endParaRPr lang="en-US" dirty="0" smtClean="0"/>
          </a:p>
          <a:p>
            <a:pPr lvl="1"/>
            <a:r>
              <a:rPr lang="en-US" dirty="0" smtClean="0"/>
              <a:t>Afternoons will be spent programming and pair programming</a:t>
            </a:r>
          </a:p>
          <a:p>
            <a:pPr lvl="1"/>
            <a:r>
              <a:rPr lang="en-US" dirty="0" smtClean="0"/>
              <a:t>Instructors and TA’s will be here to help you with assignments during the day.</a:t>
            </a:r>
            <a:r>
              <a:rPr lang="en-US" dirty="0"/>
              <a:t> </a:t>
            </a:r>
            <a:r>
              <a:rPr lang="en-US" dirty="0" smtClean="0"/>
              <a:t>After 6pm and on weekends they can be </a:t>
            </a:r>
            <a:r>
              <a:rPr lang="en-US" dirty="0" smtClean="0">
                <a:hlinkClick r:id="rId3"/>
              </a:rPr>
              <a:t>reached on Slack </a:t>
            </a:r>
            <a:r>
              <a:rPr lang="en-US" dirty="0" smtClean="0"/>
              <a:t>. There are no guarantees how accessible instructors will be outside of immersion hours.</a:t>
            </a:r>
          </a:p>
          <a:p>
            <a:pPr lvl="1"/>
            <a:r>
              <a:rPr lang="en-US" dirty="0" smtClean="0"/>
              <a:t>You are welcomed and </a:t>
            </a:r>
            <a:r>
              <a:rPr lang="en-US" b="1" dirty="0" smtClean="0"/>
              <a:t>encouraged</a:t>
            </a:r>
            <a:r>
              <a:rPr lang="en-US" dirty="0" smtClean="0"/>
              <a:t> to stay here and continue </a:t>
            </a:r>
            <a:r>
              <a:rPr lang="en-US" b="1" dirty="0" smtClean="0"/>
              <a:t>working together</a:t>
            </a:r>
            <a:r>
              <a:rPr lang="en-US" dirty="0" smtClean="0"/>
              <a:t> after 6pm and on weekends.</a:t>
            </a:r>
            <a:endParaRPr lang="en-US" dirty="0"/>
          </a:p>
          <a:p>
            <a:pPr lvl="1"/>
            <a:r>
              <a:rPr lang="en-US" dirty="0" err="1" smtClean="0"/>
              <a:t>Github</a:t>
            </a:r>
            <a:r>
              <a:rPr lang="en-US" dirty="0" smtClean="0"/>
              <a:t> – All lessons and assignments will be posted here. </a:t>
            </a:r>
          </a:p>
          <a:p>
            <a:pPr lvl="1"/>
            <a:r>
              <a:rPr lang="en-US" dirty="0" err="1" smtClean="0"/>
              <a:t>Jeffity</a:t>
            </a:r>
            <a:r>
              <a:rPr lang="en-US" dirty="0" smtClean="0"/>
              <a:t> </a:t>
            </a:r>
            <a:r>
              <a:rPr lang="en-US" dirty="0" smtClean="0"/>
              <a:t>– Online discussion forum written by Jeff Maxim</a:t>
            </a:r>
          </a:p>
          <a:p>
            <a:pPr lvl="1"/>
            <a:endParaRPr lang="en-US" dirty="0" smtClean="0"/>
          </a:p>
          <a:p>
            <a:pPr lvl="1"/>
            <a:endParaRPr lang="en-US" dirty="0" smtClean="0"/>
          </a:p>
        </p:txBody>
      </p:sp>
    </p:spTree>
    <p:extLst>
      <p:ext uri="{BB962C8B-B14F-4D97-AF65-F5344CB8AC3E}">
        <p14:creationId xmlns:p14="http://schemas.microsoft.com/office/powerpoint/2010/main" val="3616109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Some Ground Rules</a:t>
            </a:r>
            <a:endParaRPr lang="en-US" b="1" u="sng" dirty="0"/>
          </a:p>
        </p:txBody>
      </p:sp>
      <p:sp>
        <p:nvSpPr>
          <p:cNvPr id="3" name="Content Placeholder 2"/>
          <p:cNvSpPr>
            <a:spLocks noGrp="1"/>
          </p:cNvSpPr>
          <p:nvPr>
            <p:ph idx="1"/>
          </p:nvPr>
        </p:nvSpPr>
        <p:spPr/>
        <p:txBody>
          <a:bodyPr>
            <a:normAutofit/>
          </a:bodyPr>
          <a:lstStyle/>
          <a:p>
            <a:r>
              <a:rPr lang="en-US" dirty="0" smtClean="0"/>
              <a:t>Be respectful of each other</a:t>
            </a:r>
          </a:p>
          <a:p>
            <a:r>
              <a:rPr lang="en-US" dirty="0" smtClean="0"/>
              <a:t>Leave your ego at the door</a:t>
            </a:r>
          </a:p>
          <a:p>
            <a:r>
              <a:rPr lang="en-US" dirty="0" smtClean="0"/>
              <a:t>Positive criticisms</a:t>
            </a:r>
          </a:p>
          <a:p>
            <a:r>
              <a:rPr lang="en-US" dirty="0" smtClean="0"/>
              <a:t>Noise Level</a:t>
            </a:r>
          </a:p>
          <a:p>
            <a:pPr lvl="1"/>
            <a:r>
              <a:rPr lang="en-US" dirty="0" smtClean="0"/>
              <a:t>Classes / Events / Workshops / Phone Calls</a:t>
            </a:r>
          </a:p>
          <a:p>
            <a:r>
              <a:rPr lang="en-US" dirty="0" smtClean="0"/>
              <a:t>Your Workspace</a:t>
            </a:r>
          </a:p>
          <a:p>
            <a:pPr lvl="1"/>
            <a:r>
              <a:rPr lang="en-US" dirty="0" smtClean="0"/>
              <a:t>Please keep it clean</a:t>
            </a:r>
          </a:p>
          <a:p>
            <a:pPr lvl="1"/>
            <a:r>
              <a:rPr lang="en-US" dirty="0" smtClean="0"/>
              <a:t>Do not keep expensive things here/openly overnight</a:t>
            </a:r>
          </a:p>
          <a:p>
            <a:pPr lvl="1"/>
            <a:r>
              <a:rPr lang="en-US" dirty="0" smtClean="0"/>
              <a:t>Be careful of open containers</a:t>
            </a:r>
          </a:p>
        </p:txBody>
      </p:sp>
    </p:spTree>
    <p:extLst>
      <p:ext uri="{BB962C8B-B14F-4D97-AF65-F5344CB8AC3E}">
        <p14:creationId xmlns:p14="http://schemas.microsoft.com/office/powerpoint/2010/main" val="14988078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5182" y="2526434"/>
            <a:ext cx="10515600" cy="1325563"/>
          </a:xfrm>
        </p:spPr>
        <p:txBody>
          <a:bodyPr/>
          <a:lstStyle/>
          <a:p>
            <a:pPr algn="ctr"/>
            <a:r>
              <a:rPr lang="en-US" b="1" u="sng" dirty="0" smtClean="0"/>
              <a:t>Advice For Success!</a:t>
            </a:r>
            <a:endParaRPr lang="en-US" b="1" u="sng" dirty="0"/>
          </a:p>
        </p:txBody>
      </p:sp>
    </p:spTree>
    <p:extLst>
      <p:ext uri="{BB962C8B-B14F-4D97-AF65-F5344CB8AC3E}">
        <p14:creationId xmlns:p14="http://schemas.microsoft.com/office/powerpoint/2010/main" val="11456302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300200" y="1280159"/>
            <a:ext cx="7629676" cy="4120025"/>
          </a:xfrm>
          <a:prstGeom prst="rect">
            <a:avLst/>
          </a:prstGeom>
        </p:spPr>
      </p:pic>
    </p:spTree>
    <p:extLst>
      <p:ext uri="{BB962C8B-B14F-4D97-AF65-F5344CB8AC3E}">
        <p14:creationId xmlns:p14="http://schemas.microsoft.com/office/powerpoint/2010/main" val="12456680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a:spLocks noGrp="1"/>
          </p:cNvSpPr>
          <p:nvPr>
            <p:ph type="title"/>
          </p:nvPr>
        </p:nvSpPr>
        <p:spPr>
          <a:xfrm>
            <a:off x="415601" y="390467"/>
            <a:ext cx="11360799" cy="1067999"/>
          </a:xfrm>
          <a:prstGeom prst="rect">
            <a:avLst/>
          </a:prstGeom>
        </p:spPr>
        <p:txBody>
          <a:bodyPr vert="horz" lIns="121900" tIns="121900" rIns="121900" bIns="121900" rtlCol="0" anchor="t" anchorCtr="0">
            <a:noAutofit/>
          </a:bodyPr>
          <a:lstStyle/>
          <a:p>
            <a:r>
              <a:rPr lang="en"/>
              <a:t>Be open to coaching</a:t>
            </a:r>
          </a:p>
        </p:txBody>
      </p:sp>
      <p:pic>
        <p:nvPicPr>
          <p:cNvPr id="136" name="Shape 136"/>
          <p:cNvPicPr preferRelativeResize="0"/>
          <p:nvPr/>
        </p:nvPicPr>
        <p:blipFill>
          <a:blip r:embed="rId3">
            <a:alphaModFix/>
          </a:blip>
          <a:stretch>
            <a:fillRect/>
          </a:stretch>
        </p:blipFill>
        <p:spPr>
          <a:xfrm>
            <a:off x="1219201" y="1458467"/>
            <a:ext cx="9599169" cy="5399532"/>
          </a:xfrm>
          <a:prstGeom prst="rect">
            <a:avLst/>
          </a:prstGeom>
          <a:noFill/>
          <a:ln>
            <a:noFill/>
          </a:ln>
        </p:spPr>
      </p:pic>
    </p:spTree>
    <p:extLst>
      <p:ext uri="{BB962C8B-B14F-4D97-AF65-F5344CB8AC3E}">
        <p14:creationId xmlns:p14="http://schemas.microsoft.com/office/powerpoint/2010/main" val="1458694449"/>
      </p:ext>
    </p:extLst>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a:spLocks noGrp="1"/>
          </p:cNvSpPr>
          <p:nvPr>
            <p:ph type="title"/>
          </p:nvPr>
        </p:nvSpPr>
        <p:spPr>
          <a:xfrm>
            <a:off x="415601" y="390467"/>
            <a:ext cx="11360799" cy="1067999"/>
          </a:xfrm>
          <a:prstGeom prst="rect">
            <a:avLst/>
          </a:prstGeom>
        </p:spPr>
        <p:txBody>
          <a:bodyPr vert="horz" lIns="121900" tIns="121900" rIns="121900" bIns="121900" rtlCol="0" anchor="t" anchorCtr="0">
            <a:noAutofit/>
          </a:bodyPr>
          <a:lstStyle/>
          <a:p>
            <a:r>
              <a:rPr lang="en" dirty="0"/>
              <a:t>Have a plan to get unstuck</a:t>
            </a:r>
          </a:p>
        </p:txBody>
      </p:sp>
      <p:sp>
        <p:nvSpPr>
          <p:cNvPr id="149" name="Shape 149"/>
          <p:cNvSpPr txBox="1">
            <a:spLocks noGrp="1"/>
          </p:cNvSpPr>
          <p:nvPr>
            <p:ph type="body" idx="1"/>
          </p:nvPr>
        </p:nvSpPr>
        <p:spPr>
          <a:xfrm>
            <a:off x="415601" y="1190764"/>
            <a:ext cx="11360799" cy="1452800"/>
          </a:xfrm>
          <a:prstGeom prst="rect">
            <a:avLst/>
          </a:prstGeom>
        </p:spPr>
        <p:txBody>
          <a:bodyPr vert="horz" lIns="121900" tIns="121900" rIns="121900" bIns="121900" rtlCol="0" anchor="t" anchorCtr="0">
            <a:noAutofit/>
          </a:bodyPr>
          <a:lstStyle/>
          <a:p>
            <a:pPr>
              <a:buNone/>
            </a:pPr>
            <a:r>
              <a:rPr lang="en" dirty="0"/>
              <a:t>Work on it for 15 minutes.</a:t>
            </a:r>
          </a:p>
          <a:p>
            <a:pPr marL="609585" indent="-304792">
              <a:buAutoNum type="arabicPeriod"/>
            </a:pPr>
            <a:r>
              <a:rPr lang="en" dirty="0"/>
              <a:t>You solved it!				2. You didn’t figure it out.</a:t>
            </a:r>
          </a:p>
        </p:txBody>
      </p:sp>
      <p:cxnSp>
        <p:nvCxnSpPr>
          <p:cNvPr id="150" name="Shape 150"/>
          <p:cNvCxnSpPr/>
          <p:nvPr/>
        </p:nvCxnSpPr>
        <p:spPr>
          <a:xfrm flipH="1">
            <a:off x="2262332" y="2455964"/>
            <a:ext cx="17200" cy="656400"/>
          </a:xfrm>
          <a:prstGeom prst="straightConnector1">
            <a:avLst/>
          </a:prstGeom>
          <a:noFill/>
          <a:ln w="38100" cap="flat" cmpd="sng">
            <a:solidFill>
              <a:schemeClr val="dk2"/>
            </a:solidFill>
            <a:prstDash val="solid"/>
            <a:round/>
            <a:headEnd type="none" w="lg" len="lg"/>
            <a:tailEnd type="triangle" w="lg" len="lg"/>
          </a:ln>
        </p:spPr>
      </p:cxnSp>
      <p:sp>
        <p:nvSpPr>
          <p:cNvPr id="152" name="Shape 152"/>
          <p:cNvSpPr txBox="1"/>
          <p:nvPr/>
        </p:nvSpPr>
        <p:spPr>
          <a:xfrm>
            <a:off x="826867" y="3592167"/>
            <a:ext cx="3144799" cy="517599"/>
          </a:xfrm>
          <a:prstGeom prst="rect">
            <a:avLst/>
          </a:prstGeom>
          <a:noFill/>
          <a:ln>
            <a:noFill/>
          </a:ln>
        </p:spPr>
        <p:txBody>
          <a:bodyPr lIns="121900" tIns="121900" rIns="121900" bIns="121900" anchor="t" anchorCtr="0">
            <a:noAutofit/>
          </a:bodyPr>
          <a:lstStyle/>
          <a:p>
            <a:pPr algn="ctr"/>
            <a:r>
              <a:rPr lang="en" sz="2400" dirty="0">
                <a:latin typeface="Source Code Pro"/>
                <a:ea typeface="Source Code Pro"/>
                <a:cs typeface="Source Code Pro"/>
                <a:sym typeface="Source Code Pro"/>
              </a:rPr>
              <a:t>Celebrate!</a:t>
            </a:r>
          </a:p>
        </p:txBody>
      </p:sp>
      <p:sp>
        <p:nvSpPr>
          <p:cNvPr id="153" name="Shape 153"/>
          <p:cNvSpPr txBox="1"/>
          <p:nvPr/>
        </p:nvSpPr>
        <p:spPr>
          <a:xfrm>
            <a:off x="5939700" y="3112364"/>
            <a:ext cx="5560800" cy="3569790"/>
          </a:xfrm>
          <a:prstGeom prst="rect">
            <a:avLst/>
          </a:prstGeom>
          <a:noFill/>
          <a:ln>
            <a:noFill/>
          </a:ln>
        </p:spPr>
        <p:txBody>
          <a:bodyPr lIns="121900" tIns="121900" rIns="121900" bIns="121900" anchor="t" anchorCtr="0">
            <a:noAutofit/>
          </a:bodyPr>
          <a:lstStyle/>
          <a:p>
            <a:r>
              <a:rPr lang="en" sz="2400" dirty="0">
                <a:latin typeface="Source Code Pro"/>
                <a:ea typeface="Source Code Pro"/>
                <a:cs typeface="Source Code Pro"/>
                <a:sym typeface="Source Code Pro"/>
              </a:rPr>
              <a:t>Now, you’ve </a:t>
            </a:r>
            <a:r>
              <a:rPr lang="en" sz="2400" dirty="0" smtClean="0">
                <a:latin typeface="Source Code Pro"/>
                <a:ea typeface="Source Code Pro"/>
                <a:cs typeface="Source Code Pro"/>
                <a:sym typeface="Source Code Pro"/>
              </a:rPr>
              <a:t>got</a:t>
            </a:r>
            <a:r>
              <a:rPr lang="en-US" sz="2400" dirty="0" smtClean="0">
                <a:latin typeface="Source Code Pro"/>
                <a:ea typeface="Source Code Pro"/>
                <a:cs typeface="Source Code Pro"/>
                <a:sym typeface="Source Code Pro"/>
              </a:rPr>
              <a:t> to</a:t>
            </a:r>
            <a:r>
              <a:rPr lang="en" sz="2400" dirty="0" smtClean="0">
                <a:latin typeface="Source Code Pro"/>
                <a:ea typeface="Source Code Pro"/>
                <a:cs typeface="Source Code Pro"/>
                <a:sym typeface="Source Code Pro"/>
              </a:rPr>
              <a:t> </a:t>
            </a:r>
            <a:r>
              <a:rPr lang="en" sz="2400" dirty="0">
                <a:latin typeface="Source Code Pro"/>
                <a:ea typeface="Source Code Pro"/>
                <a:cs typeface="Source Code Pro"/>
                <a:sym typeface="Source Code Pro"/>
              </a:rPr>
              <a:t>do something. </a:t>
            </a:r>
            <a:r>
              <a:rPr lang="en-US" sz="2400" dirty="0" smtClean="0">
                <a:latin typeface="Source Code Pro"/>
                <a:ea typeface="Source Code Pro"/>
                <a:cs typeface="Source Code Pro"/>
                <a:sym typeface="Source Code Pro"/>
              </a:rPr>
              <a:t>Some options:</a:t>
            </a:r>
            <a:endParaRPr lang="en" sz="2400" dirty="0">
              <a:latin typeface="Source Code Pro"/>
              <a:ea typeface="Source Code Pro"/>
              <a:cs typeface="Source Code Pro"/>
              <a:sym typeface="Source Code Pro"/>
            </a:endParaRPr>
          </a:p>
          <a:p>
            <a:endParaRPr sz="2400" dirty="0">
              <a:latin typeface="Source Code Pro"/>
              <a:ea typeface="Source Code Pro"/>
              <a:cs typeface="Source Code Pro"/>
              <a:sym typeface="Source Code Pro"/>
            </a:endParaRPr>
          </a:p>
          <a:p>
            <a:pPr marL="609585" indent="-304792">
              <a:buFont typeface="Source Code Pro"/>
              <a:buAutoNum type="arabicPeriod"/>
            </a:pPr>
            <a:r>
              <a:rPr lang="en" sz="2400" dirty="0">
                <a:latin typeface="Source Code Pro"/>
                <a:ea typeface="Source Code Pro"/>
                <a:cs typeface="Source Code Pro"/>
                <a:sym typeface="Source Code Pro"/>
              </a:rPr>
              <a:t>“Rubber duck” it</a:t>
            </a:r>
          </a:p>
          <a:p>
            <a:pPr marL="609585" indent="-304792">
              <a:buFont typeface="Source Code Pro"/>
              <a:buAutoNum type="arabicPeriod"/>
            </a:pPr>
            <a:r>
              <a:rPr lang="en" sz="2400" dirty="0">
                <a:latin typeface="Source Code Pro"/>
                <a:ea typeface="Source Code Pro"/>
                <a:cs typeface="Source Code Pro"/>
                <a:sym typeface="Source Code Pro"/>
              </a:rPr>
              <a:t>Post your question on </a:t>
            </a:r>
            <a:r>
              <a:rPr lang="en" sz="2400" dirty="0" err="1" smtClean="0">
                <a:latin typeface="Source Code Pro"/>
                <a:ea typeface="Source Code Pro"/>
                <a:cs typeface="Source Code Pro"/>
                <a:sym typeface="Source Code Pro"/>
              </a:rPr>
              <a:t>Jeffit</a:t>
            </a:r>
            <a:r>
              <a:rPr lang="en-US" sz="2400" dirty="0" smtClean="0">
                <a:latin typeface="Source Code Pro"/>
                <a:ea typeface="Source Code Pro"/>
                <a:cs typeface="Source Code Pro"/>
                <a:sym typeface="Source Code Pro"/>
              </a:rPr>
              <a:t>y</a:t>
            </a:r>
          </a:p>
          <a:p>
            <a:pPr marL="609585" indent="-304792">
              <a:buFont typeface="Source Code Pro"/>
              <a:buAutoNum type="arabicPeriod"/>
            </a:pPr>
            <a:r>
              <a:rPr lang="en-US" sz="2400" dirty="0" smtClean="0">
                <a:latin typeface="Source Code Pro"/>
                <a:ea typeface="Source Code Pro"/>
                <a:cs typeface="Source Code Pro"/>
                <a:sym typeface="Source Code Pro"/>
              </a:rPr>
              <a:t>Take a break and work on something else</a:t>
            </a:r>
            <a:endParaRPr lang="en" sz="2400" dirty="0">
              <a:latin typeface="Source Code Pro"/>
              <a:ea typeface="Source Code Pro"/>
              <a:cs typeface="Source Code Pro"/>
              <a:sym typeface="Source Code Pro"/>
            </a:endParaRPr>
          </a:p>
          <a:p>
            <a:pPr marL="609585" indent="-304792">
              <a:buFont typeface="Source Code Pro"/>
              <a:buAutoNum type="arabicPeriod"/>
            </a:pPr>
            <a:r>
              <a:rPr lang="en" sz="2400" dirty="0">
                <a:latin typeface="Source Code Pro"/>
                <a:ea typeface="Source Code Pro"/>
                <a:cs typeface="Source Code Pro"/>
                <a:sym typeface="Source Code Pro"/>
              </a:rPr>
              <a:t>Ask a classmate</a:t>
            </a:r>
          </a:p>
          <a:p>
            <a:pPr marL="609585" indent="-304792">
              <a:buFont typeface="Source Code Pro"/>
              <a:buAutoNum type="arabicPeriod"/>
            </a:pPr>
            <a:r>
              <a:rPr lang="en" sz="2400" dirty="0">
                <a:latin typeface="Source Code Pro"/>
                <a:ea typeface="Source Code Pro"/>
                <a:cs typeface="Source Code Pro"/>
                <a:sym typeface="Source Code Pro"/>
              </a:rPr>
              <a:t>Ask </a:t>
            </a:r>
            <a:r>
              <a:rPr lang="en-US" sz="2400" dirty="0" smtClean="0">
                <a:latin typeface="Source Code Pro"/>
                <a:ea typeface="Source Code Pro"/>
                <a:cs typeface="Source Code Pro"/>
                <a:sym typeface="Source Code Pro"/>
              </a:rPr>
              <a:t>an Instructor / TA</a:t>
            </a:r>
            <a:endParaRPr lang="en" sz="2400" dirty="0">
              <a:latin typeface="Source Code Pro"/>
              <a:ea typeface="Source Code Pro"/>
              <a:cs typeface="Source Code Pro"/>
              <a:sym typeface="Source Code Pro"/>
            </a:endParaRPr>
          </a:p>
        </p:txBody>
      </p:sp>
      <p:cxnSp>
        <p:nvCxnSpPr>
          <p:cNvPr id="154" name="Shape 154"/>
          <p:cNvCxnSpPr/>
          <p:nvPr/>
        </p:nvCxnSpPr>
        <p:spPr>
          <a:xfrm flipH="1">
            <a:off x="8495631" y="2461465"/>
            <a:ext cx="17200" cy="656400"/>
          </a:xfrm>
          <a:prstGeom prst="straightConnector1">
            <a:avLst/>
          </a:prstGeom>
          <a:noFill/>
          <a:ln w="38100" cap="flat" cmpd="sng">
            <a:solidFill>
              <a:schemeClr val="dk2"/>
            </a:solidFill>
            <a:prstDash val="solid"/>
            <a:round/>
            <a:headEnd type="none" w="lg" len="lg"/>
            <a:tailEnd type="triangle" w="lg" len="lg"/>
          </a:ln>
        </p:spPr>
      </p:cxnSp>
      <p:pic>
        <p:nvPicPr>
          <p:cNvPr id="2" name="Picture 1"/>
          <p:cNvPicPr>
            <a:picLocks noChangeAspect="1"/>
          </p:cNvPicPr>
          <p:nvPr/>
        </p:nvPicPr>
        <p:blipFill>
          <a:blip r:embed="rId3"/>
          <a:stretch>
            <a:fillRect/>
          </a:stretch>
        </p:blipFill>
        <p:spPr>
          <a:xfrm>
            <a:off x="415601" y="4388567"/>
            <a:ext cx="4337956" cy="2429095"/>
          </a:xfrm>
          <a:prstGeom prst="rect">
            <a:avLst/>
          </a:prstGeom>
        </p:spPr>
      </p:pic>
    </p:spTree>
    <p:extLst>
      <p:ext uri="{BB962C8B-B14F-4D97-AF65-F5344CB8AC3E}">
        <p14:creationId xmlns:p14="http://schemas.microsoft.com/office/powerpoint/2010/main" val="1842672313"/>
      </p:ext>
    </p:extLst>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6403" y="967589"/>
            <a:ext cx="8562109" cy="5712531"/>
          </a:xfrm>
          <a:prstGeom prst="rect">
            <a:avLst/>
          </a:prstGeom>
        </p:spPr>
      </p:pic>
      <p:sp>
        <p:nvSpPr>
          <p:cNvPr id="6" name="Rectangle 5"/>
          <p:cNvSpPr/>
          <p:nvPr/>
        </p:nvSpPr>
        <p:spPr>
          <a:xfrm>
            <a:off x="3362272" y="198148"/>
            <a:ext cx="5110373" cy="769441"/>
          </a:xfrm>
          <a:prstGeom prst="rect">
            <a:avLst/>
          </a:prstGeom>
        </p:spPr>
        <p:txBody>
          <a:bodyPr wrap="none">
            <a:spAutoFit/>
          </a:bodyPr>
          <a:lstStyle/>
          <a:p>
            <a:r>
              <a:rPr lang="en-US" sz="4400" b="1" u="sng" dirty="0"/>
              <a:t>Take Care Of Yourself</a:t>
            </a:r>
          </a:p>
        </p:txBody>
      </p:sp>
    </p:spTree>
    <p:extLst>
      <p:ext uri="{BB962C8B-B14F-4D97-AF65-F5344CB8AC3E}">
        <p14:creationId xmlns:p14="http://schemas.microsoft.com/office/powerpoint/2010/main" val="2167509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Take Care of Each Other</a:t>
            </a:r>
            <a:endParaRPr lang="en-US" b="1" u="sng"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5875" y="1572491"/>
            <a:ext cx="9620250" cy="5181600"/>
          </a:xfrm>
          <a:prstGeom prst="rect">
            <a:avLst/>
          </a:prstGeom>
        </p:spPr>
      </p:pic>
    </p:spTree>
    <p:extLst>
      <p:ext uri="{BB962C8B-B14F-4D97-AF65-F5344CB8AC3E}">
        <p14:creationId xmlns:p14="http://schemas.microsoft.com/office/powerpoint/2010/main" val="8007496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5909" y="0"/>
            <a:ext cx="10515600" cy="1325563"/>
          </a:xfrm>
        </p:spPr>
        <p:txBody>
          <a:bodyPr/>
          <a:lstStyle/>
          <a:p>
            <a:pPr algn="ctr"/>
            <a:r>
              <a:rPr lang="en-US" dirty="0" smtClean="0"/>
              <a:t>Snuffles</a:t>
            </a:r>
            <a:endParaRPr lang="en-US" dirty="0"/>
          </a:p>
        </p:txBody>
      </p:sp>
      <p:pic>
        <p:nvPicPr>
          <p:cNvPr id="4" name="Picture 3"/>
          <p:cNvPicPr>
            <a:picLocks noChangeAspect="1"/>
          </p:cNvPicPr>
          <p:nvPr/>
        </p:nvPicPr>
        <p:blipFill>
          <a:blip r:embed="rId2"/>
          <a:stretch>
            <a:fillRect/>
          </a:stretch>
        </p:blipFill>
        <p:spPr>
          <a:xfrm>
            <a:off x="2432716" y="1321510"/>
            <a:ext cx="7381986" cy="5536490"/>
          </a:xfrm>
          <a:prstGeom prst="rect">
            <a:avLst/>
          </a:prstGeom>
        </p:spPr>
      </p:pic>
    </p:spTree>
    <p:extLst>
      <p:ext uri="{BB962C8B-B14F-4D97-AF65-F5344CB8AC3E}">
        <p14:creationId xmlns:p14="http://schemas.microsoft.com/office/powerpoint/2010/main" val="3312311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Shape 159"/>
          <p:cNvSpPr txBox="1">
            <a:spLocks noGrp="1"/>
          </p:cNvSpPr>
          <p:nvPr>
            <p:ph type="title"/>
          </p:nvPr>
        </p:nvSpPr>
        <p:spPr>
          <a:xfrm>
            <a:off x="415601" y="390467"/>
            <a:ext cx="11360799" cy="1067999"/>
          </a:xfrm>
          <a:prstGeom prst="rect">
            <a:avLst/>
          </a:prstGeom>
        </p:spPr>
        <p:txBody>
          <a:bodyPr vert="horz" lIns="121900" tIns="121900" rIns="121900" bIns="121900" rtlCol="0" anchor="t" anchorCtr="0">
            <a:noAutofit/>
          </a:bodyPr>
          <a:lstStyle/>
          <a:p>
            <a:r>
              <a:rPr lang="en"/>
              <a:t>Enjoy the struggle</a:t>
            </a:r>
          </a:p>
        </p:txBody>
      </p:sp>
      <p:pic>
        <p:nvPicPr>
          <p:cNvPr id="160" name="Shape 160"/>
          <p:cNvPicPr preferRelativeResize="0"/>
          <p:nvPr/>
        </p:nvPicPr>
        <p:blipFill>
          <a:blip r:embed="rId3">
            <a:alphaModFix/>
          </a:blip>
          <a:stretch>
            <a:fillRect/>
          </a:stretch>
        </p:blipFill>
        <p:spPr>
          <a:xfrm>
            <a:off x="4761534" y="660833"/>
            <a:ext cx="7460332" cy="4941132"/>
          </a:xfrm>
          <a:prstGeom prst="rect">
            <a:avLst/>
          </a:prstGeom>
          <a:noFill/>
          <a:ln>
            <a:noFill/>
          </a:ln>
        </p:spPr>
      </p:pic>
      <p:sp>
        <p:nvSpPr>
          <p:cNvPr id="161" name="Shape 161"/>
          <p:cNvSpPr txBox="1"/>
          <p:nvPr/>
        </p:nvSpPr>
        <p:spPr>
          <a:xfrm>
            <a:off x="742567" y="5767901"/>
            <a:ext cx="11276800" cy="1067999"/>
          </a:xfrm>
          <a:prstGeom prst="rect">
            <a:avLst/>
          </a:prstGeom>
          <a:noFill/>
          <a:ln>
            <a:noFill/>
          </a:ln>
        </p:spPr>
        <p:txBody>
          <a:bodyPr lIns="121900" tIns="121900" rIns="121900" bIns="121900" anchor="t" anchorCtr="0">
            <a:noAutofit/>
          </a:bodyPr>
          <a:lstStyle/>
          <a:p>
            <a:r>
              <a:rPr lang="en" sz="3200" b="1">
                <a:latin typeface="Source Code Pro"/>
                <a:ea typeface="Source Code Pro"/>
                <a:cs typeface="Source Code Pro"/>
                <a:sym typeface="Source Code Pro"/>
              </a:rPr>
              <a:t>Your byte academy goal:</a:t>
            </a:r>
            <a:r>
              <a:rPr lang="en" sz="3200">
                <a:latin typeface="Source Code Pro"/>
                <a:ea typeface="Source Code Pro"/>
                <a:cs typeface="Source Code Pro"/>
                <a:sym typeface="Source Code Pro"/>
              </a:rPr>
              <a:t> teach you to teach yourself ← you learn that by failing. a lot.</a:t>
            </a:r>
          </a:p>
        </p:txBody>
      </p:sp>
      <p:pic>
        <p:nvPicPr>
          <p:cNvPr id="162" name="Shape 162"/>
          <p:cNvPicPr preferRelativeResize="0"/>
          <p:nvPr/>
        </p:nvPicPr>
        <p:blipFill>
          <a:blip r:embed="rId4">
            <a:alphaModFix/>
          </a:blip>
          <a:stretch>
            <a:fillRect/>
          </a:stretch>
        </p:blipFill>
        <p:spPr>
          <a:xfrm>
            <a:off x="385732" y="1256032"/>
            <a:ext cx="4345933" cy="4345933"/>
          </a:xfrm>
          <a:prstGeom prst="rect">
            <a:avLst/>
          </a:prstGeom>
          <a:noFill/>
          <a:ln>
            <a:noFill/>
          </a:ln>
        </p:spPr>
      </p:pic>
    </p:spTree>
    <p:extLst>
      <p:ext uri="{BB962C8B-B14F-4D97-AF65-F5344CB8AC3E}">
        <p14:creationId xmlns:p14="http://schemas.microsoft.com/office/powerpoint/2010/main" val="1692758150"/>
      </p:ext>
    </p:extLst>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Your Instructional Team	</a:t>
            </a:r>
            <a:endParaRPr lang="en-US" b="1" u="sng" dirty="0"/>
          </a:p>
        </p:txBody>
      </p:sp>
      <p:sp>
        <p:nvSpPr>
          <p:cNvPr id="3" name="Content Placeholder 2"/>
          <p:cNvSpPr>
            <a:spLocks noGrp="1"/>
          </p:cNvSpPr>
          <p:nvPr>
            <p:ph idx="1"/>
          </p:nvPr>
        </p:nvSpPr>
        <p:spPr/>
        <p:txBody>
          <a:bodyPr>
            <a:normAutofit fontScale="85000" lnSpcReduction="20000"/>
          </a:bodyPr>
          <a:lstStyle/>
          <a:p>
            <a:pPr marL="0" indent="0" algn="ctr">
              <a:buNone/>
            </a:pPr>
            <a:r>
              <a:rPr lang="en-US" dirty="0" smtClean="0"/>
              <a:t>Jason Ng</a:t>
            </a:r>
          </a:p>
          <a:p>
            <a:pPr marL="0" indent="0" algn="ctr">
              <a:buNone/>
            </a:pPr>
            <a:r>
              <a:rPr lang="en-US" dirty="0" smtClean="0"/>
              <a:t>Team: </a:t>
            </a:r>
            <a:r>
              <a:rPr lang="en-US" dirty="0" smtClean="0"/>
              <a:t>Snuffles</a:t>
            </a:r>
            <a:endParaRPr lang="en-US" dirty="0" smtClean="0"/>
          </a:p>
          <a:p>
            <a:pPr marL="0" indent="0" algn="ctr">
              <a:buNone/>
            </a:pPr>
            <a:endParaRPr lang="en-US" dirty="0" smtClean="0"/>
          </a:p>
          <a:p>
            <a:pPr marL="0" indent="0" algn="ctr">
              <a:buNone/>
            </a:pPr>
            <a:r>
              <a:rPr lang="en-US" dirty="0" smtClean="0"/>
              <a:t>Jeff Maxim</a:t>
            </a:r>
          </a:p>
          <a:p>
            <a:pPr marL="0" indent="0" algn="ctr">
              <a:buNone/>
            </a:pPr>
            <a:r>
              <a:rPr lang="en-US" dirty="0" smtClean="0"/>
              <a:t>Team: </a:t>
            </a:r>
            <a:r>
              <a:rPr lang="en-US" dirty="0" err="1" smtClean="0"/>
              <a:t>Bisons</a:t>
            </a:r>
            <a:endParaRPr lang="en-US" dirty="0" smtClean="0"/>
          </a:p>
          <a:p>
            <a:pPr marL="0" indent="0" algn="ctr">
              <a:buNone/>
            </a:pPr>
            <a:endParaRPr lang="en-US" dirty="0" smtClean="0"/>
          </a:p>
          <a:p>
            <a:pPr marL="0" indent="0" algn="ctr">
              <a:buNone/>
            </a:pPr>
            <a:r>
              <a:rPr lang="en-US" dirty="0" smtClean="0"/>
              <a:t>Thomas Harvey</a:t>
            </a:r>
          </a:p>
          <a:p>
            <a:pPr marL="0" indent="0" algn="ctr">
              <a:buNone/>
            </a:pPr>
            <a:r>
              <a:rPr lang="en-US" dirty="0" smtClean="0"/>
              <a:t>Team: </a:t>
            </a:r>
            <a:r>
              <a:rPr lang="en-US" dirty="0" smtClean="0"/>
              <a:t>Gila-Monsters</a:t>
            </a:r>
            <a:endParaRPr lang="en-US" dirty="0" smtClean="0"/>
          </a:p>
          <a:p>
            <a:pPr marL="0" indent="0" algn="ctr">
              <a:buNone/>
            </a:pPr>
            <a:endParaRPr lang="en-US" dirty="0" smtClean="0"/>
          </a:p>
          <a:p>
            <a:pPr marL="0" indent="0" algn="ctr">
              <a:buNone/>
            </a:pPr>
            <a:r>
              <a:rPr lang="en-US" dirty="0" smtClean="0"/>
              <a:t>William </a:t>
            </a:r>
            <a:r>
              <a:rPr lang="en-US" dirty="0" err="1" smtClean="0"/>
              <a:t>Mantly</a:t>
            </a:r>
            <a:endParaRPr lang="en-US" dirty="0" smtClean="0"/>
          </a:p>
          <a:p>
            <a:pPr marL="0" indent="0" algn="ctr">
              <a:buNone/>
            </a:pPr>
            <a:r>
              <a:rPr lang="en-US" dirty="0" smtClean="0"/>
              <a:t>Instructional Lead</a:t>
            </a:r>
            <a:endParaRPr lang="en-US" dirty="0"/>
          </a:p>
        </p:txBody>
      </p:sp>
    </p:spTree>
    <p:extLst>
      <p:ext uri="{BB962C8B-B14F-4D97-AF65-F5344CB8AC3E}">
        <p14:creationId xmlns:p14="http://schemas.microsoft.com/office/powerpoint/2010/main" val="7245099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Who Are You?</a:t>
            </a:r>
            <a:endParaRPr lang="en-US" b="1" u="sng" dirty="0"/>
          </a:p>
        </p:txBody>
      </p:sp>
      <p:sp>
        <p:nvSpPr>
          <p:cNvPr id="3" name="Content Placeholder 2"/>
          <p:cNvSpPr>
            <a:spLocks noGrp="1"/>
          </p:cNvSpPr>
          <p:nvPr>
            <p:ph idx="1"/>
          </p:nvPr>
        </p:nvSpPr>
        <p:spPr/>
        <p:txBody>
          <a:bodyPr/>
          <a:lstStyle/>
          <a:p>
            <a:r>
              <a:rPr lang="en-US" dirty="0" smtClean="0"/>
              <a:t>Introduce yourself</a:t>
            </a:r>
          </a:p>
          <a:p>
            <a:pPr lvl="1"/>
            <a:r>
              <a:rPr lang="en-US" dirty="0" smtClean="0"/>
              <a:t>What is your name?</a:t>
            </a:r>
          </a:p>
          <a:p>
            <a:pPr lvl="1"/>
            <a:r>
              <a:rPr lang="en-US" dirty="0"/>
              <a:t>What did you do before this</a:t>
            </a:r>
            <a:r>
              <a:rPr lang="en-US" dirty="0" smtClean="0"/>
              <a:t>?</a:t>
            </a:r>
          </a:p>
          <a:p>
            <a:pPr lvl="1"/>
            <a:r>
              <a:rPr lang="en-US" dirty="0" smtClean="0"/>
              <a:t>Why did you choose to learn programming</a:t>
            </a:r>
            <a:r>
              <a:rPr lang="en-US" dirty="0" smtClean="0"/>
              <a:t>?</a:t>
            </a:r>
          </a:p>
          <a:p>
            <a:pPr lvl="1"/>
            <a:r>
              <a:rPr lang="en-US" dirty="0" smtClean="0"/>
              <a:t>You’ve been exiled to a deserted island for one year. In addition to essentials you may take one piece of music, one book (not the Bible), and one luxury item that you can carry. (cannot be a boat…). What do you take and why? </a:t>
            </a:r>
            <a:endParaRPr lang="en-US" dirty="0" smtClean="0"/>
          </a:p>
        </p:txBody>
      </p:sp>
    </p:spTree>
    <p:extLst>
      <p:ext uri="{BB962C8B-B14F-4D97-AF65-F5344CB8AC3E}">
        <p14:creationId xmlns:p14="http://schemas.microsoft.com/office/powerpoint/2010/main" val="605661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t>Snowball Fight</a:t>
            </a:r>
            <a:endParaRPr lang="en-US" b="1" u="sng" dirty="0"/>
          </a:p>
        </p:txBody>
      </p:sp>
      <p:sp>
        <p:nvSpPr>
          <p:cNvPr id="3" name="Content Placeholder 2"/>
          <p:cNvSpPr>
            <a:spLocks noGrp="1"/>
          </p:cNvSpPr>
          <p:nvPr>
            <p:ph idx="1"/>
          </p:nvPr>
        </p:nvSpPr>
        <p:spPr/>
        <p:txBody>
          <a:bodyPr/>
          <a:lstStyle/>
          <a:p>
            <a:r>
              <a:rPr lang="en-US" dirty="0" smtClean="0"/>
              <a:t>Take two pieces of paper</a:t>
            </a:r>
          </a:p>
          <a:p>
            <a:pPr lvl="1"/>
            <a:r>
              <a:rPr lang="en-US" dirty="0" smtClean="0"/>
              <a:t>One – Write something that makes you excited to start here</a:t>
            </a:r>
          </a:p>
          <a:p>
            <a:pPr lvl="2"/>
            <a:r>
              <a:rPr lang="en-US" dirty="0" smtClean="0"/>
              <a:t>Example: “I’m excited to learn more about CSS, because I want to make websites beautiful”</a:t>
            </a:r>
          </a:p>
          <a:p>
            <a:pPr lvl="1"/>
            <a:r>
              <a:rPr lang="en-US" dirty="0" smtClean="0"/>
              <a:t>Two – Write something that makes you nervous to start here</a:t>
            </a:r>
          </a:p>
          <a:p>
            <a:pPr lvl="2"/>
            <a:r>
              <a:rPr lang="en-US" dirty="0" smtClean="0"/>
              <a:t>Example: “I’m nervous that I won’t be able to solve a problem without help”</a:t>
            </a:r>
          </a:p>
        </p:txBody>
      </p:sp>
    </p:spTree>
    <p:extLst>
      <p:ext uri="{BB962C8B-B14F-4D97-AF65-F5344CB8AC3E}">
        <p14:creationId xmlns:p14="http://schemas.microsoft.com/office/powerpoint/2010/main" val="993982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5182" y="2526434"/>
            <a:ext cx="10515600" cy="1325563"/>
          </a:xfrm>
        </p:spPr>
        <p:txBody>
          <a:bodyPr/>
          <a:lstStyle/>
          <a:p>
            <a:pPr algn="ctr"/>
            <a:r>
              <a:rPr lang="en-US" b="1" u="sng" dirty="0" smtClean="0"/>
              <a:t>Your Learning Experience</a:t>
            </a:r>
            <a:endParaRPr lang="en-US" b="1" u="sng" dirty="0"/>
          </a:p>
        </p:txBody>
      </p:sp>
    </p:spTree>
    <p:extLst>
      <p:ext uri="{BB962C8B-B14F-4D97-AF65-F5344CB8AC3E}">
        <p14:creationId xmlns:p14="http://schemas.microsoft.com/office/powerpoint/2010/main" val="2758226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3061" y="581891"/>
            <a:ext cx="10416546" cy="5742939"/>
          </a:xfrm>
          <a:prstGeom prst="rect">
            <a:avLst/>
          </a:prstGeom>
        </p:spPr>
      </p:pic>
    </p:spTree>
    <p:extLst>
      <p:ext uri="{BB962C8B-B14F-4D97-AF65-F5344CB8AC3E}">
        <p14:creationId xmlns:p14="http://schemas.microsoft.com/office/powerpoint/2010/main" val="14813498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Pseudo Learning Experience</a:t>
            </a:r>
            <a:endParaRPr lang="en-US" dirty="0"/>
          </a:p>
        </p:txBody>
      </p:sp>
      <p:sp>
        <p:nvSpPr>
          <p:cNvPr id="3" name="Content Placeholder 2"/>
          <p:cNvSpPr>
            <a:spLocks noGrp="1"/>
          </p:cNvSpPr>
          <p:nvPr>
            <p:ph idx="1"/>
          </p:nvPr>
        </p:nvSpPr>
        <p:spPr>
          <a:xfrm>
            <a:off x="838200" y="1533378"/>
            <a:ext cx="10515600" cy="4643585"/>
          </a:xfrm>
        </p:spPr>
        <p:txBody>
          <a:bodyPr>
            <a:normAutofit/>
          </a:bodyPr>
          <a:lstStyle/>
          <a:p>
            <a:r>
              <a:rPr lang="en-US" dirty="0" smtClean="0"/>
              <a:t>Work together for the next </a:t>
            </a:r>
            <a:r>
              <a:rPr lang="en-US" dirty="0" smtClean="0"/>
              <a:t>ten</a:t>
            </a:r>
            <a:r>
              <a:rPr lang="en-US" dirty="0" smtClean="0"/>
              <a:t> minutes (groups of three/four)</a:t>
            </a:r>
            <a:endParaRPr lang="en-US" dirty="0" smtClean="0"/>
          </a:p>
          <a:p>
            <a:r>
              <a:rPr lang="en-US" dirty="0" smtClean="0"/>
              <a:t>Write down how you would prepare to complete the below </a:t>
            </a:r>
            <a:r>
              <a:rPr lang="en-US" dirty="0" smtClean="0"/>
              <a:t>tasks</a:t>
            </a:r>
          </a:p>
          <a:p>
            <a:pPr lvl="1"/>
            <a:r>
              <a:rPr lang="en-US" dirty="0" smtClean="0"/>
              <a:t>Not asking for “measurements” or a “daily schedule breakdown”</a:t>
            </a:r>
          </a:p>
          <a:p>
            <a:pPr lvl="1"/>
            <a:r>
              <a:rPr lang="en-US" dirty="0" smtClean="0"/>
              <a:t>Discuss the process of how you would go about accomplishing these tasks as a team</a:t>
            </a:r>
            <a:r>
              <a:rPr lang="en-US" dirty="0" smtClean="0"/>
              <a:t> </a:t>
            </a:r>
          </a:p>
          <a:p>
            <a:r>
              <a:rPr lang="en-US" dirty="0" smtClean="0"/>
              <a:t>Group </a:t>
            </a:r>
            <a:r>
              <a:rPr lang="en-US" dirty="0" smtClean="0"/>
              <a:t>A - Complete an </a:t>
            </a:r>
            <a:r>
              <a:rPr lang="en-US" dirty="0" err="1" smtClean="0"/>
              <a:t>IronMan</a:t>
            </a:r>
            <a:r>
              <a:rPr lang="en-US" dirty="0" smtClean="0"/>
              <a:t> </a:t>
            </a:r>
            <a:r>
              <a:rPr lang="en-US" dirty="0" smtClean="0"/>
              <a:t>Triathlon</a:t>
            </a:r>
          </a:p>
          <a:p>
            <a:r>
              <a:rPr lang="en-US" dirty="0" smtClean="0"/>
              <a:t>Group B – Climb Mount Everest</a:t>
            </a:r>
          </a:p>
          <a:p>
            <a:r>
              <a:rPr lang="en-US" dirty="0" smtClean="0"/>
              <a:t>Group C – Move to a country you have never been and do not speak the language. </a:t>
            </a:r>
          </a:p>
        </p:txBody>
      </p:sp>
    </p:spTree>
    <p:extLst>
      <p:ext uri="{BB962C8B-B14F-4D97-AF65-F5344CB8AC3E}">
        <p14:creationId xmlns:p14="http://schemas.microsoft.com/office/powerpoint/2010/main" val="12687235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Groups!</a:t>
            </a:r>
            <a:endParaRPr lang="en-US" dirty="0"/>
          </a:p>
        </p:txBody>
      </p:sp>
      <p:pic>
        <p:nvPicPr>
          <p:cNvPr id="5" name="Picture 4"/>
          <p:cNvPicPr>
            <a:picLocks noChangeAspect="1"/>
          </p:cNvPicPr>
          <p:nvPr/>
        </p:nvPicPr>
        <p:blipFill>
          <a:blip r:embed="rId3"/>
          <a:stretch>
            <a:fillRect/>
          </a:stretch>
        </p:blipFill>
        <p:spPr>
          <a:xfrm>
            <a:off x="3999033" y="1690688"/>
            <a:ext cx="4193933" cy="3217789"/>
          </a:xfrm>
          <a:prstGeom prst="rect">
            <a:avLst/>
          </a:prstGeom>
        </p:spPr>
      </p:pic>
      <p:pic>
        <p:nvPicPr>
          <p:cNvPr id="6" name="Picture 5"/>
          <p:cNvPicPr>
            <a:picLocks noChangeAspect="1"/>
          </p:cNvPicPr>
          <p:nvPr/>
        </p:nvPicPr>
        <p:blipFill>
          <a:blip r:embed="rId4"/>
          <a:stretch>
            <a:fillRect/>
          </a:stretch>
        </p:blipFill>
        <p:spPr>
          <a:xfrm>
            <a:off x="0" y="1690688"/>
            <a:ext cx="3999033" cy="3999033"/>
          </a:xfrm>
          <a:prstGeom prst="rect">
            <a:avLst/>
          </a:prstGeom>
        </p:spPr>
      </p:pic>
      <p:pic>
        <p:nvPicPr>
          <p:cNvPr id="7" name="Picture 6"/>
          <p:cNvPicPr>
            <a:picLocks noChangeAspect="1"/>
          </p:cNvPicPr>
          <p:nvPr/>
        </p:nvPicPr>
        <p:blipFill>
          <a:blip r:embed="rId5"/>
          <a:stretch>
            <a:fillRect/>
          </a:stretch>
        </p:blipFill>
        <p:spPr>
          <a:xfrm>
            <a:off x="8192966" y="1690688"/>
            <a:ext cx="3877114" cy="3877114"/>
          </a:xfrm>
          <a:prstGeom prst="rect">
            <a:avLst/>
          </a:prstGeom>
        </p:spPr>
      </p:pic>
      <p:sp>
        <p:nvSpPr>
          <p:cNvPr id="8" name="TextBox 7"/>
          <p:cNvSpPr txBox="1"/>
          <p:nvPr/>
        </p:nvSpPr>
        <p:spPr>
          <a:xfrm>
            <a:off x="295420" y="5934259"/>
            <a:ext cx="2990203" cy="523220"/>
          </a:xfrm>
          <a:prstGeom prst="rect">
            <a:avLst/>
          </a:prstGeom>
          <a:noFill/>
        </p:spPr>
        <p:txBody>
          <a:bodyPr wrap="square" rtlCol="0">
            <a:spAutoFit/>
          </a:bodyPr>
          <a:lstStyle/>
          <a:p>
            <a:pPr algn="ctr"/>
            <a:r>
              <a:rPr lang="en-US" sz="2800" dirty="0" smtClean="0"/>
              <a:t>Group A</a:t>
            </a:r>
            <a:endParaRPr lang="en-US" sz="2800" dirty="0"/>
          </a:p>
        </p:txBody>
      </p:sp>
      <p:sp>
        <p:nvSpPr>
          <p:cNvPr id="11" name="TextBox 10"/>
          <p:cNvSpPr txBox="1"/>
          <p:nvPr/>
        </p:nvSpPr>
        <p:spPr>
          <a:xfrm>
            <a:off x="4365673" y="5934259"/>
            <a:ext cx="2990203" cy="523220"/>
          </a:xfrm>
          <a:prstGeom prst="rect">
            <a:avLst/>
          </a:prstGeom>
          <a:noFill/>
        </p:spPr>
        <p:txBody>
          <a:bodyPr wrap="square" rtlCol="0">
            <a:spAutoFit/>
          </a:bodyPr>
          <a:lstStyle/>
          <a:p>
            <a:pPr algn="ctr"/>
            <a:r>
              <a:rPr lang="en-US" sz="2800" dirty="0" smtClean="0"/>
              <a:t>Group B</a:t>
            </a:r>
            <a:endParaRPr lang="en-US" sz="2800" dirty="0"/>
          </a:p>
        </p:txBody>
      </p:sp>
      <p:sp>
        <p:nvSpPr>
          <p:cNvPr id="12" name="TextBox 11"/>
          <p:cNvSpPr txBox="1"/>
          <p:nvPr/>
        </p:nvSpPr>
        <p:spPr>
          <a:xfrm>
            <a:off x="8636421" y="5889052"/>
            <a:ext cx="2990203" cy="523220"/>
          </a:xfrm>
          <a:prstGeom prst="rect">
            <a:avLst/>
          </a:prstGeom>
          <a:noFill/>
        </p:spPr>
        <p:txBody>
          <a:bodyPr wrap="square" rtlCol="0">
            <a:spAutoFit/>
          </a:bodyPr>
          <a:lstStyle/>
          <a:p>
            <a:pPr algn="ctr"/>
            <a:r>
              <a:rPr lang="en-US" sz="2800" dirty="0" smtClean="0"/>
              <a:t>Group C</a:t>
            </a:r>
            <a:endParaRPr lang="en-US" sz="2800" dirty="0"/>
          </a:p>
        </p:txBody>
      </p:sp>
    </p:spTree>
    <p:extLst>
      <p:ext uri="{BB962C8B-B14F-4D97-AF65-F5344CB8AC3E}">
        <p14:creationId xmlns:p14="http://schemas.microsoft.com/office/powerpoint/2010/main" val="14526142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329</TotalTime>
  <Words>623</Words>
  <Application>Microsoft Macintosh PowerPoint</Application>
  <PresentationFormat>Widescreen</PresentationFormat>
  <Paragraphs>99</Paragraphs>
  <Slides>20</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Calibri</vt:lpstr>
      <vt:lpstr>Calibri Light</vt:lpstr>
      <vt:lpstr>Source Code Pro</vt:lpstr>
      <vt:lpstr>Arial</vt:lpstr>
      <vt:lpstr>Office Theme</vt:lpstr>
      <vt:lpstr>Welcome Snuffles</vt:lpstr>
      <vt:lpstr>Snuffles</vt:lpstr>
      <vt:lpstr>Your Instructional Team </vt:lpstr>
      <vt:lpstr>Who Are You?</vt:lpstr>
      <vt:lpstr>Snowball Fight</vt:lpstr>
      <vt:lpstr>Your Learning Experience</vt:lpstr>
      <vt:lpstr>PowerPoint Presentation</vt:lpstr>
      <vt:lpstr>Pseudo Learning Experience</vt:lpstr>
      <vt:lpstr>Groups!</vt:lpstr>
      <vt:lpstr>Processes and Answers</vt:lpstr>
      <vt:lpstr>ALRIGHT BREAK!</vt:lpstr>
      <vt:lpstr>Your Immersive experience </vt:lpstr>
      <vt:lpstr>Some Ground Rules</vt:lpstr>
      <vt:lpstr>Advice For Success!</vt:lpstr>
      <vt:lpstr>PowerPoint Presentation</vt:lpstr>
      <vt:lpstr>Be open to coaching</vt:lpstr>
      <vt:lpstr>Have a plan to get unstuck</vt:lpstr>
      <vt:lpstr>PowerPoint Presentation</vt:lpstr>
      <vt:lpstr>Take Care of Each Other</vt:lpstr>
      <vt:lpstr>Enjoy the struggle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Gerenuks</dc:title>
  <dc:creator>Microsoft Office User</dc:creator>
  <cp:lastModifiedBy>Microsoft Office User</cp:lastModifiedBy>
  <cp:revision>20</cp:revision>
  <dcterms:created xsi:type="dcterms:W3CDTF">2016-03-07T17:58:27Z</dcterms:created>
  <dcterms:modified xsi:type="dcterms:W3CDTF">2016-05-26T15:40:11Z</dcterms:modified>
</cp:coreProperties>
</file>

<file path=docProps/thumbnail.jpeg>
</file>